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57" r:id="rId3"/>
    <p:sldId id="256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91"/>
    <p:restoredTop sz="94718"/>
  </p:normalViewPr>
  <p:slideViewPr>
    <p:cSldViewPr snapToGrid="0">
      <p:cViewPr varScale="1">
        <p:scale>
          <a:sx n="78" d="100"/>
          <a:sy n="78" d="100"/>
        </p:scale>
        <p:origin x="1824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49B01-82E1-2A5E-60F7-2B5D422AFA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8DB4AB-8174-7A18-F610-421731A0D8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861AFD-0E56-8BCE-84E4-4E0C6EA6A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71A80-69E3-4C56-A767-90550BA22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46B78-26FB-467A-CC5B-8474F9342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214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610A3-C8E0-ADAB-6B4D-6FBEBD695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E0667A-94E6-0FC3-620B-6A501C935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A4F18A-ECBB-D88B-854C-6BDB606CE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09154-E3E1-E013-5C84-DF78794BA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C2D54-8304-64A6-F2A3-42FBC1737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803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0EFC75-3E3D-8997-537E-4238A13283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30D3C7-E4C3-E05A-3FEB-DC13AB3D13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67D857-9A20-D01D-2FF4-440D6AA35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14A59-44AE-E10C-DE03-54BEB6408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07038-ABB0-94A2-C6D4-A2560183A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870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EC77B-BE71-59F2-2D43-A3464CA78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0669E9-5995-1CD4-796B-5890B9801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7C5D8C-765E-8F1B-0DD1-792D45B59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878897-D323-008B-42F3-ED1752B48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30E63-13C8-2FC6-F758-85F1C7A6D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921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160E4-47AE-6A64-FD77-8D7036079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74248B-88A8-2698-BD08-74E3B8A514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BB1426-3F30-19DD-7097-325D1C1C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F38DC-FDAD-5A49-E9BB-F77A603B4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11233-3ED1-9F15-54D1-4BBA88F34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136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656A5-551D-BD56-661A-5AC47ACCE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C497D-92AC-9316-7F51-BEB3042BBF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E01766-6FAD-DCC9-26F4-162FAC7230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799BE7-6E26-B357-82D0-291BADA6D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30569C-89EA-CDFF-0589-1E3218063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3C8D9-00CF-9FCC-509C-4DCEA559F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223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798CC-C633-C1C3-C1CB-38E819513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6AF39-92DC-6B0C-1602-0D2D8C4988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2AF3D4-C128-83E1-C9E1-66E7D86A3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D4BFCC-79AF-89BC-8934-F93EED448E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677DB4-2CFC-6E5C-0568-64A61B8771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A833EA-AA76-90C4-BE36-AEA624E61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D85AAB-6E06-6D91-CED2-D59FC7F8C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188AFA-DA5E-311C-2D65-1D2F7D437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378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F5F4C-C792-B334-7478-2D4B4D012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530EC4-A5E3-7FD3-3561-727A76FA2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726DE-4293-8890-CE9B-5D00DE725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3F9A59-4137-6874-CA61-63047606A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711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838BED-32E8-1F39-4834-31422839F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5DD638-8AB2-7618-4D8F-8CAC7EF72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1F7B7-071C-6635-567B-8B285681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63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1EFE5-5B24-0B4C-C501-C5565FDA7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A3AFF-ED98-4D83-9E41-E35D06CB2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88F5E1-C9AD-D933-69FD-20F797EE59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9BB319-F1CD-3581-FA85-73DCE5A9E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2C8804-9E01-36F5-D384-782AB8F7A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E73751-EAB2-FB5E-12F4-6ADA33EAA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576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4BB78-4068-B902-8237-3639D148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C50E1B-15FF-0CF8-E4BC-FBE4DEA6F1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9AFA7E-78A0-5D46-7510-9221373076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020260-0401-22C5-0ECE-27D03EDFB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931BF7-C198-418D-672C-77C5D7B24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888024-510C-2CD7-C5BF-499F454F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650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1BB3F1-9D2E-6271-389F-FCB6C0290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5A7924-395D-2122-7B53-4F07ECF81E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C44ABB-8A1E-552C-B3AE-27575962F2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C13C30-5004-764B-947C-2181BEF5032B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CEFEB-7242-4EF8-77EE-F4BDD2C91F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72073-503D-95C9-E16C-6497628611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30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artoon character with a mask and a blue letter&#10;&#10;Description automatically generated">
            <a:extLst>
              <a:ext uri="{FF2B5EF4-FFF2-40B4-BE49-F238E27FC236}">
                <a16:creationId xmlns:a16="http://schemas.microsoft.com/office/drawing/2014/main" id="{61605E2C-093C-D6A2-ADA9-47DA7E6DA0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95"/>
          <a:stretch/>
        </p:blipFill>
        <p:spPr>
          <a:xfrm>
            <a:off x="3953088" y="795866"/>
            <a:ext cx="4285823" cy="526626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C06DD9C-C231-15CC-CCE6-8A0C76DDCDEB}"/>
              </a:ext>
            </a:extLst>
          </p:cNvPr>
          <p:cNvSpPr txBox="1"/>
          <p:nvPr/>
        </p:nvSpPr>
        <p:spPr>
          <a:xfrm>
            <a:off x="1904999" y="5477358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Gill Sans MT" panose="020B0502020104020203" pitchFamily="34" charset="77"/>
              </a:rPr>
              <a:t>YEAR 2 – TERMLY SPELLING OVERVIEW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1E9D0F-19BC-0F13-496C-0B58E0EF3827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/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1861048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659983"/>
              </p:ext>
            </p:extLst>
          </p:nvPr>
        </p:nvGraphicFramePr>
        <p:xfrm>
          <a:off x="557212" y="309823"/>
          <a:ext cx="1457325" cy="62592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4499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60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Division of words into syllables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87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football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87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bedroom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87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cupboard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87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anyone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87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everywhere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87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playground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87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blackberry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87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boardroom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87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windmill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87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greenhouse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87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farmyard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87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glasshouse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87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everybody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87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dustbin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87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blackbird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87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weekend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87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sunflower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87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snowflake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87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starfish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611108"/>
                  </a:ext>
                </a:extLst>
              </a:tr>
              <a:tr h="27587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backpack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642332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13200"/>
              </p:ext>
            </p:extLst>
          </p:nvPr>
        </p:nvGraphicFramePr>
        <p:xfrm>
          <a:off x="2166937" y="309822"/>
          <a:ext cx="1457325" cy="62592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257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257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Contractions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370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can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’</a:t>
                      </a:r>
                      <a:r>
                        <a:rPr lang="en-GB" sz="1000" dirty="0">
                          <a:latin typeface="Gill Sans MT" panose="020B0502020104020203" pitchFamily="34" charset="0"/>
                        </a:rPr>
                        <a:t>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370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hasn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’</a:t>
                      </a:r>
                      <a:r>
                        <a:rPr lang="en-GB" sz="1000" dirty="0">
                          <a:latin typeface="Gill Sans MT" panose="020B0502020104020203" pitchFamily="34" charset="0"/>
                        </a:rPr>
                        <a:t>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370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’</a:t>
                      </a:r>
                      <a:r>
                        <a:rPr lang="en-GB" sz="1000" dirty="0">
                          <a:latin typeface="Gill Sans MT" panose="020B0502020104020203" pitchFamily="34" charset="0"/>
                        </a:rPr>
                        <a:t>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370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shouldn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’</a:t>
                      </a:r>
                      <a:r>
                        <a:rPr lang="en-GB" sz="1000" dirty="0">
                          <a:latin typeface="Gill Sans MT" panose="020B0502020104020203" pitchFamily="34" charset="0"/>
                        </a:rPr>
                        <a:t>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370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we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’</a:t>
                      </a:r>
                      <a:r>
                        <a:rPr lang="en-GB" sz="1000" dirty="0">
                          <a:latin typeface="Gill Sans MT" panose="020B0502020104020203" pitchFamily="34" charset="0"/>
                        </a:rPr>
                        <a:t>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370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wouldn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’</a:t>
                      </a:r>
                      <a:r>
                        <a:rPr lang="en-GB" sz="1000" dirty="0">
                          <a:latin typeface="Gill Sans MT" panose="020B0502020104020203" pitchFamily="34" charset="0"/>
                        </a:rPr>
                        <a:t>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370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couldn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’</a:t>
                      </a:r>
                      <a:r>
                        <a:rPr lang="en-GB" sz="1000" dirty="0">
                          <a:latin typeface="Gill Sans MT" panose="020B0502020104020203" pitchFamily="34" charset="0"/>
                        </a:rPr>
                        <a:t>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370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we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’</a:t>
                      </a:r>
                      <a:r>
                        <a:rPr lang="en-GB" sz="1000" dirty="0">
                          <a:latin typeface="Gill Sans MT" panose="020B0502020104020203" pitchFamily="34" charset="0"/>
                        </a:rPr>
                        <a:t>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370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 couldn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’</a:t>
                      </a:r>
                      <a:r>
                        <a:rPr lang="en-GB" sz="1000" dirty="0">
                          <a:latin typeface="Gill Sans MT" panose="020B0502020104020203" pitchFamily="34" charset="0"/>
                        </a:rPr>
                        <a:t>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370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they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'</a:t>
                      </a:r>
                      <a:r>
                        <a:rPr lang="en-GB" sz="1000" dirty="0">
                          <a:latin typeface="Gill Sans MT" panose="020B0502020104020203" pitchFamily="34" charset="0"/>
                        </a:rPr>
                        <a:t>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370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didn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’</a:t>
                      </a:r>
                      <a:r>
                        <a:rPr lang="en-GB" sz="1000" dirty="0">
                          <a:latin typeface="Gill Sans MT" panose="020B0502020104020203" pitchFamily="34" charset="0"/>
                        </a:rPr>
                        <a:t>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370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it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’</a:t>
                      </a:r>
                      <a:r>
                        <a:rPr lang="en-GB" sz="1000" dirty="0">
                          <a:latin typeface="Gill Sans MT" panose="020B0502020104020203" pitchFamily="34" charset="0"/>
                        </a:rPr>
                        <a:t>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370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don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’</a:t>
                      </a:r>
                      <a:r>
                        <a:rPr lang="en-GB" sz="1000" dirty="0">
                          <a:latin typeface="Gill Sans MT" panose="020B0502020104020203" pitchFamily="34" charset="0"/>
                        </a:rPr>
                        <a:t>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370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hasn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’</a:t>
                      </a:r>
                      <a:r>
                        <a:rPr lang="en-GB" sz="1000" dirty="0">
                          <a:latin typeface="Gill Sans MT" panose="020B0502020104020203" pitchFamily="34" charset="0"/>
                        </a:rPr>
                        <a:t>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370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won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’</a:t>
                      </a:r>
                      <a:r>
                        <a:rPr lang="en-GB" sz="1000" dirty="0">
                          <a:latin typeface="Gill Sans MT" panose="020B0502020104020203" pitchFamily="34" charset="0"/>
                        </a:rPr>
                        <a:t>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370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aren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’</a:t>
                      </a:r>
                      <a:r>
                        <a:rPr lang="en-GB" sz="1000" dirty="0">
                          <a:latin typeface="Gill Sans MT" panose="020B0502020104020203" pitchFamily="34" charset="0"/>
                        </a:rPr>
                        <a:t>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370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doesn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’</a:t>
                      </a:r>
                      <a:r>
                        <a:rPr lang="en-GB" sz="1000" dirty="0">
                          <a:latin typeface="Gill Sans MT" panose="020B0502020104020203" pitchFamily="34" charset="0"/>
                        </a:rPr>
                        <a:t>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370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0"/>
                        </a:rPr>
                        <a:t>isn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’</a:t>
                      </a:r>
                      <a:r>
                        <a:rPr lang="en-GB" sz="1000" dirty="0">
                          <a:latin typeface="Gill Sans MT" panose="020B0502020104020203" pitchFamily="34" charset="0"/>
                        </a:rPr>
                        <a:t>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370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they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’</a:t>
                      </a:r>
                      <a:r>
                        <a:rPr lang="en-GB" sz="1000" dirty="0">
                          <a:latin typeface="Gill Sans MT" panose="020B0502020104020203" pitchFamily="34" charset="77"/>
                        </a:rPr>
                        <a:t>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1780618"/>
                  </a:ext>
                </a:extLst>
              </a:tr>
              <a:tr h="28370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what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’</a:t>
                      </a:r>
                      <a:r>
                        <a:rPr lang="en-GB" sz="1000" dirty="0">
                          <a:latin typeface="Gill Sans MT" panose="020B0502020104020203" pitchFamily="34" charset="77"/>
                        </a:rPr>
                        <a:t>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20177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465127"/>
              </p:ext>
            </p:extLst>
          </p:nvPr>
        </p:nvGraphicFramePr>
        <p:xfrm>
          <a:off x="3776662" y="309823"/>
          <a:ext cx="1457325" cy="62604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65249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604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Revisit adding s and es to words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26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cats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26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rocks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26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doors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26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rulers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26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dogs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26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thanks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26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bowls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26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books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26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flowers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26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spends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26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pencils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26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bags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26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trees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26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cooks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26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sits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26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runs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26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buses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26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kisses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362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glasses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2798520"/>
                  </a:ext>
                </a:extLst>
              </a:tr>
              <a:tr h="27362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catches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459677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632502"/>
              </p:ext>
            </p:extLst>
          </p:nvPr>
        </p:nvGraphicFramePr>
        <p:xfrm>
          <a:off x="5386387" y="309823"/>
          <a:ext cx="1457325" cy="62695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5006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68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</a:t>
                      </a:r>
                      <a:r>
                        <a:rPr lang="en-US" sz="1200" b="1" dirty="0" err="1">
                          <a:solidFill>
                            <a:schemeClr val="tx1"/>
                          </a:solidFill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:/ sound spelt –</a:t>
                      </a:r>
                      <a:r>
                        <a:rPr lang="en-US" sz="1200" b="1" dirty="0" err="1">
                          <a:solidFill>
                            <a:schemeClr val="tx1"/>
                          </a:solidFill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ey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636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key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636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chimney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636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turkey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636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journey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636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pulley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636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donkey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636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valley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636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kidney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636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trolley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636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alley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636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monkey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636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honey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636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hockey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636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valley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636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jersey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636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money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636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jockey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636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smiley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636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abbey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8268060"/>
                  </a:ext>
                </a:extLst>
              </a:tr>
              <a:tr h="27636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parsley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125451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673277"/>
              </p:ext>
            </p:extLst>
          </p:nvPr>
        </p:nvGraphicFramePr>
        <p:xfrm>
          <a:off x="6996112" y="309825"/>
          <a:ext cx="1457325" cy="62592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983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4410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Revisit adding the endings –</a:t>
                      </a:r>
                      <a:r>
                        <a:rPr lang="en-US" sz="900" b="1" dirty="0" err="1">
                          <a:solidFill>
                            <a:schemeClr val="tx1"/>
                          </a:solidFill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ing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–ed and –er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27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hunting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27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buzzing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27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jumping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27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washing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27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cleaning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276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watering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27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writing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27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walking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27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watered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276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hunted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27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buzzed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27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jumped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276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called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27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cleaned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276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cleaner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27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writer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27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hunter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27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buzzer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27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jumper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2587439"/>
                  </a:ext>
                </a:extLst>
              </a:tr>
              <a:tr h="27276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walker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886444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7897601"/>
              </p:ext>
            </p:extLst>
          </p:nvPr>
        </p:nvGraphicFramePr>
        <p:xfrm>
          <a:off x="8605837" y="309823"/>
          <a:ext cx="1457325" cy="62592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674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11452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Revisit adding –er and –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est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to adjectives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80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grander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805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cleaner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80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calmer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80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fresher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805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faster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805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kinder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805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quicker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80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slower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80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darker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805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lighter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80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grandest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80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cleanest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80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calmest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80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freshest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805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fastest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805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kindest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805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quickest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805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slowest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805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darkest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6355137"/>
                  </a:ext>
                </a:extLst>
              </a:tr>
              <a:tr h="27805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lightest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41229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781507"/>
              </p:ext>
            </p:extLst>
          </p:nvPr>
        </p:nvGraphicFramePr>
        <p:xfrm>
          <a:off x="10215562" y="309822"/>
          <a:ext cx="1457325" cy="62592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2968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2968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409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windmill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409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greenhouse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409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farmyard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409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glasshouse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409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don’t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409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hasn’t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09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won’t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409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aren’t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409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cooks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409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sits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409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runs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40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buses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409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kisses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40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glasses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0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catches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409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donkey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409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valley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409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kidney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409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trolley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8047588"/>
                  </a:ext>
                </a:extLst>
              </a:tr>
              <a:tr h="27561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lightest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220334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70EE673-74F3-4319-4AAF-09D4AA2E23C0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3781569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439971"/>
              </p:ext>
            </p:extLst>
          </p:nvPr>
        </p:nvGraphicFramePr>
        <p:xfrm>
          <a:off x="557212" y="309824"/>
          <a:ext cx="1457325" cy="62294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497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036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Homophones and near-homophones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815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blue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815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blew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815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son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815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sun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815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815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bee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815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won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815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one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815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there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815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their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815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here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815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hear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815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see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815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sea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815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quite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815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quiet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815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to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815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two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815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new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5259829"/>
                  </a:ext>
                </a:extLst>
              </a:tr>
              <a:tr h="27815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knew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318290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581202"/>
              </p:ext>
            </p:extLst>
          </p:nvPr>
        </p:nvGraphicFramePr>
        <p:xfrm>
          <a:off x="2166937" y="309824"/>
          <a:ext cx="1457325" cy="62349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554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0602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/or/ sound spelt a before l and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ll</a:t>
                      </a:r>
                      <a:endParaRPr lang="en-US" sz="105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68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68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walk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689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also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689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talk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689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almost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689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always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689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albeit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689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although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689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stalk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689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petal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68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small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689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hall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689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ball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689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tall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689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wall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689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689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fall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689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stall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689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rainfall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568685"/>
                  </a:ext>
                </a:extLst>
              </a:tr>
              <a:tr h="27689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mall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601879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860154"/>
              </p:ext>
            </p:extLst>
          </p:nvPr>
        </p:nvGraphicFramePr>
        <p:xfrm>
          <a:off x="3776662" y="309822"/>
          <a:ext cx="1457325" cy="62294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178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1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/u/ sound spelt o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other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nothing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smother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money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glove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mother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Monday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nothing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honey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brother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another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month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love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shovel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govern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cover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wonder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dozen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5130315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above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406679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429135"/>
              </p:ext>
            </p:extLst>
          </p:nvPr>
        </p:nvGraphicFramePr>
        <p:xfrm>
          <a:off x="5386387" y="309823"/>
          <a:ext cx="1457325" cy="62294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178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1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zh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sound spelt 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television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vision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pleasure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unusual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collision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treasure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division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measure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Asia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occasion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usual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decision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usually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casual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revision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enclosure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exposure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leisure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visual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2849342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composure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9807406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994825"/>
              </p:ext>
            </p:extLst>
          </p:nvPr>
        </p:nvGraphicFramePr>
        <p:xfrm>
          <a:off x="6996112" y="309824"/>
          <a:ext cx="1457325" cy="62316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763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635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/j/ sound spelt as 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dge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at the end of words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badge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dodge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sledge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bridge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budge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edge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fudge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dodge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judge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fridge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bridge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hedge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ledge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badger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pledge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budget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lodge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gadget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nudge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9856136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dodgem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1792942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243589"/>
              </p:ext>
            </p:extLst>
          </p:nvPr>
        </p:nvGraphicFramePr>
        <p:xfrm>
          <a:off x="10215562" y="309823"/>
          <a:ext cx="1457325" cy="62294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178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178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blue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blew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sun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walk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also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fall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stall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rainfall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honey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brother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another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month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collision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treasure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division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measure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change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8981997"/>
                  </a:ext>
                </a:extLst>
              </a:tr>
              <a:tr h="28235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village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919173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E2AC45-DC91-86D6-520A-5F468B5DEF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870026"/>
              </p:ext>
            </p:extLst>
          </p:nvPr>
        </p:nvGraphicFramePr>
        <p:xfrm>
          <a:off x="8605837" y="309815"/>
          <a:ext cx="1457325" cy="62316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763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635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/j/ sound spelt as 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ge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at the end of words.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charge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hinge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beige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huge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bulge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strange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cringe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change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village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plunge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binge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advantage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lounge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courage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pigeon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merge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9856136"/>
                  </a:ext>
                </a:extLst>
              </a:tr>
              <a:tr h="27891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gorgeous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179294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F400895-19B8-DA19-3199-182B809191E7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1337483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902346"/>
              </p:ext>
            </p:extLst>
          </p:nvPr>
        </p:nvGraphicFramePr>
        <p:xfrm>
          <a:off x="557212" y="309826"/>
          <a:ext cx="1457325" cy="63390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7282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98314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alternative /j/ sound can be spelt as g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56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gem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56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giraffe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56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56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adjust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56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Germany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56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giant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56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energy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56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jog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56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job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56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gymnastics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56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magic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56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jacket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565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join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56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jump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56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allergy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56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apology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56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adjoin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75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jury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75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jug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7575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jumble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918152"/>
              </p:ext>
            </p:extLst>
          </p:nvPr>
        </p:nvGraphicFramePr>
        <p:xfrm>
          <a:off x="2166937" y="309822"/>
          <a:ext cx="1457325" cy="63390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833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887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/s/ sound spelt c before e, 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</a:t>
                      </a: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and y.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95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race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95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city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959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pace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959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959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circus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95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ice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95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fancy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959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space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959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circle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959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mercy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95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cell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959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lace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959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nice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959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cinema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959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fancy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959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rice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959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face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959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slice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959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dice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7959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mice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094941"/>
              </p:ext>
            </p:extLst>
          </p:nvPr>
        </p:nvGraphicFramePr>
        <p:xfrm>
          <a:off x="3776662" y="309823"/>
          <a:ext cx="1457325" cy="63390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60388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99153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/n/ sound spelt </a:t>
                      </a:r>
                      <a:r>
                        <a:rPr lang="en-US" sz="11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kn</a:t>
                      </a:r>
                      <a:r>
                        <a:rPr lang="en-US" sz="11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and (less often) </a:t>
                      </a:r>
                      <a:r>
                        <a:rPr lang="en-US" sz="11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gn</a:t>
                      </a:r>
                      <a:r>
                        <a:rPr lang="en-US" sz="11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397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knock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397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knee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397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397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knock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397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knot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397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kneel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397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know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397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397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known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397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knew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397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knotting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397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knife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397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knoll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397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knew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397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knob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397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gnome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397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gnaw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397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gnat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397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gnarled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7397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gnash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486240"/>
              </p:ext>
            </p:extLst>
          </p:nvPr>
        </p:nvGraphicFramePr>
        <p:xfrm>
          <a:off x="5386387" y="309822"/>
          <a:ext cx="1457325" cy="63390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264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741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/r/ sound spelt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at the beginning of words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6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write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6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wrong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61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writing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61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wrapped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61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wreck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6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written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6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wrap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61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wriggle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61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wrath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61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61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wrote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61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wrapping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61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61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wreak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61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wrench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61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wrestle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61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wrinkle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61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wrist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61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writhe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7561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wrongful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019720"/>
              </p:ext>
            </p:extLst>
          </p:nvPr>
        </p:nvGraphicFramePr>
        <p:xfrm>
          <a:off x="6996112" y="309822"/>
          <a:ext cx="1457325" cy="63390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173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9500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/l/ or /</a:t>
                      </a:r>
                      <a:r>
                        <a:rPr lang="en-US" sz="11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əl</a:t>
                      </a:r>
                      <a:r>
                        <a:rPr lang="en-US" sz="11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sound spelt –le at the end of words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461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461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little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461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topple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461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juggle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461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dazzle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461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apple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461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middle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461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bottle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461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double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461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article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461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bottle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461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461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fiddle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461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castle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461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ankle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461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poodle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461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tickle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461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461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gentle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7461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cradle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524665"/>
              </p:ext>
            </p:extLst>
          </p:nvPr>
        </p:nvGraphicFramePr>
        <p:xfrm>
          <a:off x="8605837" y="309822"/>
          <a:ext cx="1457325" cy="63390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6768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519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/l/ or /</a:t>
                      </a:r>
                      <a:r>
                        <a:rPr lang="en-US" sz="10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əl</a:t>
                      </a: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sound spelt –</a:t>
                      </a:r>
                      <a:r>
                        <a:rPr lang="en-US" sz="10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el</a:t>
                      </a: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at the end of words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97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camel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97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travel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97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trowel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97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peel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97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label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97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tunnel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97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towel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97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hotel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97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level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97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wheel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97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model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97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refuel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97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parcel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97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squirrel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97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tinsel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97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kneel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97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angel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97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channel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97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mantel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  <a:tr h="27597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unravel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4263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618669"/>
              </p:ext>
            </p:extLst>
          </p:nvPr>
        </p:nvGraphicFramePr>
        <p:xfrm>
          <a:off x="10215562" y="309821"/>
          <a:ext cx="1457325" cy="63390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630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630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732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apology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732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germ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732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jug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732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jury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732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ice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732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fancy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732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space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732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circle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732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mercy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732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knoll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732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knew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732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knob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732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gnome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732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gnaw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732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gnat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732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wrist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732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wreath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732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732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bagel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732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kennel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E356D9F0-78FB-32F8-1CBE-D08961AC5702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656623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980770"/>
              </p:ext>
            </p:extLst>
          </p:nvPr>
        </p:nvGraphicFramePr>
        <p:xfrm>
          <a:off x="557212" y="309826"/>
          <a:ext cx="1457325" cy="62828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2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19092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/l/ sound spelt –al at the end of words.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55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metal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55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hospital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bridal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arrival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oval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55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pedal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55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animal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55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capital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55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spiral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55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final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55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fossil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anvil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April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55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nostril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pupil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55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peril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55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pencil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basil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stencil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7555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evil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567820"/>
              </p:ext>
            </p:extLst>
          </p:nvPr>
        </p:nvGraphicFramePr>
        <p:xfrm>
          <a:off x="2166937" y="309823"/>
          <a:ext cx="1457325" cy="6282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269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169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</a:t>
                      </a:r>
                      <a:r>
                        <a:rPr lang="en-US" sz="10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igh</a:t>
                      </a: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sound spelt –y at the end of words.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66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66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try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66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66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why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66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66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fly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66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reply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66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supply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66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shy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66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spy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66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dry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66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July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66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66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butterfly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66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sky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66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66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sty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66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defy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66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rely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7566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apply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767500"/>
              </p:ext>
            </p:extLst>
          </p:nvPr>
        </p:nvGraphicFramePr>
        <p:xfrm>
          <a:off x="3776662" y="309823"/>
          <a:ext cx="1457325" cy="62891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8956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898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Adding –es to nouns and verbs ending in –y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020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flies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020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copies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020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020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02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bunnies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020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tries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02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defies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020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babies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020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denies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02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worries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020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relies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020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carries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02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supplies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02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cities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02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stories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020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020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supplies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020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tidies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020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butterflies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802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fairies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384737"/>
              </p:ext>
            </p:extLst>
          </p:nvPr>
        </p:nvGraphicFramePr>
        <p:xfrm>
          <a:off x="5386387" y="309823"/>
          <a:ext cx="1457325" cy="62892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1568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48875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Adding –ed, –</a:t>
                      </a:r>
                      <a:r>
                        <a:rPr lang="en-US" sz="10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ing</a:t>
                      </a: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–er and –</a:t>
                      </a:r>
                      <a:r>
                        <a:rPr lang="en-US" sz="10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est</a:t>
                      </a: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to a root word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443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copied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443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applied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443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dried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443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spied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443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cried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443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defied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443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supplied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443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fried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443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replied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443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tried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443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flying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443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carrying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443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copier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443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trier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443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happier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443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supplier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443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funnier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443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happiest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443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funniest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7443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emptiest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492590"/>
              </p:ext>
            </p:extLst>
          </p:nvPr>
        </p:nvGraphicFramePr>
        <p:xfrm>
          <a:off x="6996112" y="309823"/>
          <a:ext cx="1457325" cy="62869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0342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61611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Adding the endings –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ing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–ed, –er, –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est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and –y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154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hiking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154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hoping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154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making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154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shining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154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writing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154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baking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154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hiked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154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baked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154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shiny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154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slimy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154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nicer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154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biker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154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shinier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154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writer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154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hiker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154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maker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154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baker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154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shiniest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154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nicest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8154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widest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850602"/>
              </p:ext>
            </p:extLst>
          </p:nvPr>
        </p:nvGraphicFramePr>
        <p:xfrm>
          <a:off x="8605837" y="309822"/>
          <a:ext cx="1457325" cy="62892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392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619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Adding –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ing</a:t>
                      </a: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–ed, –er, –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est</a:t>
                      </a: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and –y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1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patting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1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drumming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1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dropping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1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humming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16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stopping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16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sitting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16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tapping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16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hummed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16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patted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16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drummed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16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dropped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16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stopped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16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sadder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16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runner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16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fatter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16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swimmer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1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trimmer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16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fattest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16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saddest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  <a:tr h="27716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runny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4263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805200"/>
              </p:ext>
            </p:extLst>
          </p:nvPr>
        </p:nvGraphicFramePr>
        <p:xfrm>
          <a:off x="10215562" y="309822"/>
          <a:ext cx="1457325" cy="62828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capital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spiral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final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nostril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pupil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peril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reply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supply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shy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carries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supplies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cities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tried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flying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carrying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funnier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happiest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tapping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hummed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runny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A203E61-9D79-4AE4-58D0-D7701D102728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2238638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2517482"/>
              </p:ext>
            </p:extLst>
          </p:nvPr>
        </p:nvGraphicFramePr>
        <p:xfrm>
          <a:off x="557212" y="309824"/>
          <a:ext cx="1457325" cy="62828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6420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6297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ɜ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:/ sound spelt or after w and The /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ɔ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:/ 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ound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spelt 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ar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after w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3086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word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3086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world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3086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work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3086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worker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3086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worse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3086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worm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3086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worth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3086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worst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3086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worthy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3086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worthless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30864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word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3086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wart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30864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swarm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30864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3086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warden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3086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wardrobe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30864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warm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30864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award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470846"/>
              </p:ext>
            </p:extLst>
          </p:nvPr>
        </p:nvGraphicFramePr>
        <p:xfrm>
          <a:off x="2166937" y="309822"/>
          <a:ext cx="1457325" cy="62869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0342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6161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suffixes –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ment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–ness, –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ful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, –less and –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ly</a:t>
                      </a:r>
                      <a:endParaRPr lang="en-US" sz="9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enjoyment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argument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merriment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excitement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improvement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adjustment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happiness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sadness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plainness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kindness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playful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plentiful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careful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hopeful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badly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happily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sadly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kindly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hopeless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penniless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335995"/>
              </p:ext>
            </p:extLst>
          </p:nvPr>
        </p:nvGraphicFramePr>
        <p:xfrm>
          <a:off x="3776662" y="309823"/>
          <a:ext cx="1457325" cy="62869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0342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6161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Y1 Recap and Review of Words and Rules.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ride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side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night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right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glove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dream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least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keep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blanket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funny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shirt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turn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watering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cleaned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sea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loan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roast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above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nerve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8154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copy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289654"/>
              </p:ext>
            </p:extLst>
          </p:nvPr>
        </p:nvGraphicFramePr>
        <p:xfrm>
          <a:off x="5386387" y="309823"/>
          <a:ext cx="1457325" cy="62903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8268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0390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Words ending in –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tion</a:t>
                      </a:r>
                      <a:endParaRPr lang="en-US" sz="105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9532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station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953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953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953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953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caption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9532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fiction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9532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section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953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option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953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emotion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953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fraction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9532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motion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953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953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lotion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953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portion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953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caution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953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mention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953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notion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953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elation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953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diction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7953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ruction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846394"/>
              </p:ext>
            </p:extLst>
          </p:nvPr>
        </p:nvGraphicFramePr>
        <p:xfrm>
          <a:off x="6996112" y="309822"/>
          <a:ext cx="1457325" cy="62828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Contractions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can’t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hasn’t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I’ll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shouldn’t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we’re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wouldn’t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couldn’t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we’ll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couldn’t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they're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didn’t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it’s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don’t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hasn’t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won’t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aren’t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doesn’t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isn’t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they’d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what’s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865327"/>
              </p:ext>
            </p:extLst>
          </p:nvPr>
        </p:nvGraphicFramePr>
        <p:xfrm>
          <a:off x="8605837" y="309823"/>
          <a:ext cx="1457325" cy="62841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3476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016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possessive apostrophe (singular nouns)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4886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Megan’s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4886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child’s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4886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Joe’s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4886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cat’s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4886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Charles'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4886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Ravi’s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4886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man’s 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4886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Simon’s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4886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witches’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4886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brothers'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4886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girl’s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4886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Amy’s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4886">
                <a:tc>
                  <a:txBody>
                    <a:bodyPr/>
                    <a:lstStyle/>
                    <a:p>
                      <a:pPr algn="ctr"/>
                      <a:r>
                        <a:rPr lang="en-US" sz="1000" b="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og’s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4886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people’s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4886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children's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4886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computer’s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4886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woman's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4886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animal’s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4886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teacher’s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  <a:tr h="274886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Mum’s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4263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543468"/>
              </p:ext>
            </p:extLst>
          </p:nvPr>
        </p:nvGraphicFramePr>
        <p:xfrm>
          <a:off x="10215562" y="309822"/>
          <a:ext cx="1457325" cy="62828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world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work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worth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warden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wardrobe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improvement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adjustment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happiness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sadness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careful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hopeful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badly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happily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hopeless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penniless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Ravi’s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man’s 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Simon’s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we’ll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CF807BD-858C-005B-8009-3CFEB1FAE9B1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2518800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452403"/>
              </p:ext>
            </p:extLst>
          </p:nvPr>
        </p:nvGraphicFramePr>
        <p:xfrm>
          <a:off x="557212" y="309825"/>
          <a:ext cx="1457325" cy="62591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0466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388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Common exception words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80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door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80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because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80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mind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80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children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80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most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80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floor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80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find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80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behind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80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wild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80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both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80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poor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80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kind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80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child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80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climb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80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old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80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cold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80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only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6333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gold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6333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hold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6333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told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29092"/>
              </p:ext>
            </p:extLst>
          </p:nvPr>
        </p:nvGraphicFramePr>
        <p:xfrm>
          <a:off x="2166937" y="309822"/>
          <a:ext cx="1457325" cy="62724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514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39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Common exception words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6503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every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6503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great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6503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pretty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6503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6503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father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6503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everybody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6503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break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6503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beautiful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6503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6503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class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6503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even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6503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steak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6503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after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6503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past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6503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6503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pass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6503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plant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6503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path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650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bath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7650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hour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22583"/>
              </p:ext>
            </p:extLst>
          </p:nvPr>
        </p:nvGraphicFramePr>
        <p:xfrm>
          <a:off x="3776662" y="309822"/>
          <a:ext cx="1457325" cy="628474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5749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48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Common exception words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0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0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0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could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0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who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0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0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0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sugar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0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should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0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whole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0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clothes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0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improve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0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eye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0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would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0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0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busy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0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people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0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water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0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again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0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money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770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Mrs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0620736"/>
              </p:ext>
            </p:extLst>
          </p:nvPr>
        </p:nvGraphicFramePr>
        <p:xfrm>
          <a:off x="5386387" y="309823"/>
          <a:ext cx="1457325" cy="62847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208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326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/l/ or /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əl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sound spelt –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el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at the end of words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00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camel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00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travel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00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trowel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00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peel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00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label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00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tunnel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00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towel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00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hotel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00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level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00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wheel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00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model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00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refuel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00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parcel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00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squirrel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00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tinsel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00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kneel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00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angel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00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channel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00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mantel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7500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unravel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223471"/>
              </p:ext>
            </p:extLst>
          </p:nvPr>
        </p:nvGraphicFramePr>
        <p:xfrm>
          <a:off x="6996112" y="309823"/>
          <a:ext cx="1457325" cy="62847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323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064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possessive apostrophe (singular nouns)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6252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Megan’s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6252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child’s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6252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Joe’s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625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cat’s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625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Charles'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6252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Ravi’s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6252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man’s 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625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Simon’s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625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witches’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625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brothers'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6252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girl’s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625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Amy’s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6252">
                <a:tc>
                  <a:txBody>
                    <a:bodyPr/>
                    <a:lstStyle/>
                    <a:p>
                      <a:pPr algn="ctr"/>
                      <a:r>
                        <a:rPr lang="en-US" sz="1000" b="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og’s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625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people’s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625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children's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6252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computer’s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6252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woman's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6252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animal’s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62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Mum’s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762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teacher's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006059"/>
              </p:ext>
            </p:extLst>
          </p:nvPr>
        </p:nvGraphicFramePr>
        <p:xfrm>
          <a:off x="8605837" y="309822"/>
          <a:ext cx="1457325" cy="62847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7465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6231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Homophones and near-homophones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38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there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38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here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38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quiet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38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won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38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to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38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their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38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hear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38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see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38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sun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38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two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38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one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38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quite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38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sea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38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son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38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38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bee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38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blue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38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blew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38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  <a:tr h="27738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knight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4263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577600"/>
              </p:ext>
            </p:extLst>
          </p:nvPr>
        </p:nvGraphicFramePr>
        <p:xfrm>
          <a:off x="10215562" y="309822"/>
          <a:ext cx="1457325" cy="62828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Y2, Sum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367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camel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travel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trowel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peel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label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bee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won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son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b="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og’s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people’s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children's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computer’s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move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sure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could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who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many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prove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4774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sugar</a:t>
                      </a:r>
                      <a:endParaRPr lang="en-GB" sz="10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043A2148-A4B2-2955-269F-3D78E207E558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1264077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1542</Words>
  <Application>Microsoft Macintosh PowerPoint</Application>
  <PresentationFormat>Widescreen</PresentationFormat>
  <Paragraphs>930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Gill Sans MT</vt:lpstr>
      <vt:lpstr>Gill Sans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Andrew Jennings</dc:creator>
  <cp:lastModifiedBy>Andrew Jennings</cp:lastModifiedBy>
  <cp:revision>22</cp:revision>
  <dcterms:created xsi:type="dcterms:W3CDTF">2024-08-26T14:15:20Z</dcterms:created>
  <dcterms:modified xsi:type="dcterms:W3CDTF">2025-04-30T11:38:08Z</dcterms:modified>
</cp:coreProperties>
</file>